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2.xml" ContentType="application/vnd.openxmlformats-officedocument.presentationml.notesSlide+xml"/>
  <Override PartName="/ppt/media/image4.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p:nvPr>
            <p:ph type="sldImg"/>
          </p:nvPr>
        </p:nvSpPr>
        <p:spPr>
          <a:xfrm>
            <a:off x="1143000" y="685800"/>
            <a:ext cx="4572000" cy="3429000"/>
          </a:xfrm>
          <a:prstGeom prst="rect">
            <a:avLst/>
          </a:prstGeom>
        </p:spPr>
        <p:txBody>
          <a:bodyPr/>
          <a:lstStyle/>
          <a:p>
            <a:pPr/>
          </a:p>
        </p:txBody>
      </p:sp>
      <p:sp>
        <p:nvSpPr>
          <p:cNvPr id="110" name="Shape 1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맑은 고딕"/>
      </a:defRPr>
    </a:lvl1pPr>
    <a:lvl2pPr indent="228600" latinLnBrk="0">
      <a:defRPr sz="1200">
        <a:latin typeface="+mn-lt"/>
        <a:ea typeface="+mn-ea"/>
        <a:cs typeface="+mn-cs"/>
        <a:sym typeface="맑은 고딕"/>
      </a:defRPr>
    </a:lvl2pPr>
    <a:lvl3pPr indent="457200" latinLnBrk="0">
      <a:defRPr sz="1200">
        <a:latin typeface="+mn-lt"/>
        <a:ea typeface="+mn-ea"/>
        <a:cs typeface="+mn-cs"/>
        <a:sym typeface="맑은 고딕"/>
      </a:defRPr>
    </a:lvl3pPr>
    <a:lvl4pPr indent="685800" latinLnBrk="0">
      <a:defRPr sz="1200">
        <a:latin typeface="+mn-lt"/>
        <a:ea typeface="+mn-ea"/>
        <a:cs typeface="+mn-cs"/>
        <a:sym typeface="맑은 고딕"/>
      </a:defRPr>
    </a:lvl4pPr>
    <a:lvl5pPr indent="914400" latinLnBrk="0">
      <a:defRPr sz="1200">
        <a:latin typeface="+mn-lt"/>
        <a:ea typeface="+mn-ea"/>
        <a:cs typeface="+mn-cs"/>
        <a:sym typeface="맑은 고딕"/>
      </a:defRPr>
    </a:lvl5pPr>
    <a:lvl6pPr indent="1143000" latinLnBrk="0">
      <a:defRPr sz="1200">
        <a:latin typeface="+mn-lt"/>
        <a:ea typeface="+mn-ea"/>
        <a:cs typeface="+mn-cs"/>
        <a:sym typeface="맑은 고딕"/>
      </a:defRPr>
    </a:lvl6pPr>
    <a:lvl7pPr indent="1371600" latinLnBrk="0">
      <a:defRPr sz="1200">
        <a:latin typeface="+mn-lt"/>
        <a:ea typeface="+mn-ea"/>
        <a:cs typeface="+mn-cs"/>
        <a:sym typeface="맑은 고딕"/>
      </a:defRPr>
    </a:lvl7pPr>
    <a:lvl8pPr indent="1600200" latinLnBrk="0">
      <a:defRPr sz="1200">
        <a:latin typeface="+mn-lt"/>
        <a:ea typeface="+mn-ea"/>
        <a:cs typeface="+mn-cs"/>
        <a:sym typeface="맑은 고딕"/>
      </a:defRPr>
    </a:lvl8pPr>
    <a:lvl9pPr indent="1828800" latinLnBrk="0">
      <a:defRPr sz="1200">
        <a:latin typeface="+mn-lt"/>
        <a:ea typeface="+mn-ea"/>
        <a:cs typeface="+mn-cs"/>
        <a:sym typeface="맑은 고딕"/>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크게 전기자동차</a:t>
            </a:r>
            <a:r>
              <a:t>, </a:t>
            </a:r>
            <a:r>
              <a:t>에너지 사업으로 구분할 수 있음</a:t>
            </a:r>
            <a:r>
              <a:t>.</a:t>
            </a:r>
          </a:p>
          <a:p>
            <a:pPr/>
            <a:r>
              <a:t>가격이 타사보다 높은 대신 경쟁사의 전기차에 비해 긴 주행거리를 특징으로 한다</a:t>
            </a:r>
            <a:r>
              <a:t>.</a:t>
            </a:r>
          </a:p>
          <a:p>
            <a:pPr/>
            <a:r>
              <a:t>그동안 전기자동차만 다뤘기 때문에 전기자동차 사업의 비즈니스 모델만 다루겠음</a:t>
            </a:r>
            <a:r>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p>
            <a:pPr/>
            <a:r>
              <a:t>첫 번째 테슬라 모델은 로드스터 </a:t>
            </a:r>
            <a:r>
              <a:t>/ </a:t>
            </a:r>
            <a:r>
              <a:t>전략 </a:t>
            </a:r>
          </a:p>
          <a:p>
            <a:pPr/>
            <a:r>
              <a:t>: 2</a:t>
            </a:r>
            <a:r>
              <a:t>인승 로드스터 </a:t>
            </a:r>
            <a:r>
              <a:t>/ </a:t>
            </a:r>
            <a:r>
              <a:t>틈새시장 제품을 먼저 도입하여 다음 회사가 거래량을 늘리는데 도움을 줌</a:t>
            </a:r>
            <a:r>
              <a:t>. </a:t>
            </a:r>
          </a:p>
          <a:p>
            <a:pPr/>
            <a:r>
              <a:t>다음 출시 될 모델이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p>
          <a:p>
            <a:pPr/>
            <a:r>
              <a:t>가격</a:t>
            </a:r>
            <a:r>
              <a:t> ) 109000  </a:t>
            </a:r>
            <a:r>
              <a:t>기본 </a:t>
            </a:r>
          </a:p>
          <a:p>
            <a:pPr/>
          </a:p>
          <a:p>
            <a:pPr/>
            <a:r>
              <a:t>Target: The original target of the Tesla Roadster included the upper class business executives and others who were looking for a high-end luxury car. </a:t>
            </a:r>
          </a:p>
          <a:p>
            <a:pPr/>
            <a:r>
              <a:t>The Tesla Roadster required a large down payment and cost over $100,000, leading it to be unavailable to most consumers who were looking at higher-end cars, or below.</a:t>
            </a:r>
          </a:p>
          <a:p>
            <a:pPr/>
          </a:p>
          <a:p>
            <a:pPr/>
            <a:r>
              <a:t>Segment: The segment of the market focused on males who were looking for a luxury sports car that also had an electric motor. The Tesla Roadster was not only efficient, it was also fast and drove like a true sports car. The segment was dominated by males because of the sports car aspect of the brand and the availability. </a:t>
            </a:r>
          </a:p>
          <a:p>
            <a:pPr/>
          </a:p>
          <a:p>
            <a:pPr/>
            <a:r>
              <a:t>Positioning:  The Tesla Roadster was marketed as a high-end luxury sports car that was fully electric and able to compete with other high level luxury cars performance. While the price was not cheap, it was cheaper than many other high-end sports cars that were on the market at that time. It was not made to compete with the sedans, but with the two-seater car market. The all electric vehicle also provided an incentive to environmental conservative drivers, allowing for zero emissions as they drove. </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85000 </a:t>
            </a:r>
            <a:r>
              <a:t>달러 </a:t>
            </a:r>
            <a:r>
              <a:t> </a:t>
            </a:r>
            <a:r>
              <a:t>기본 </a:t>
            </a:r>
          </a:p>
          <a:p>
            <a:pPr/>
          </a:p>
          <a:p>
            <a:pPr/>
            <a:r>
              <a:t>Target: The current customer of Tesla is purchasing the Model S vehicle that is priced at 70k. The customers are successful business executives and entrepreneurs who are also city dwellers that are tech savvy and green friendly. These are wealthy and early adopters whose income levels put them in the upper-middle class segment. </a:t>
            </a:r>
          </a:p>
          <a:p>
            <a:pPr/>
            <a:r>
              <a:t> </a:t>
            </a:r>
          </a:p>
          <a:p>
            <a:pPr/>
            <a:r>
              <a:t>Segment: The segment of the market is individuals looking for a premium luxury car with the added benefit of being fully electric. Tesla is targeting individuals who are upper-middle class baby boomers with typical incomes of over $100,000 which is based on 77% of our buyers falling into this particular segment. Ideally, more males are inclined to purchase our vehicles, so when we market our strategies, we want to keep this in mind when addressing the audience. The majority of the segment is dominantly male.  </a:t>
            </a:r>
          </a:p>
          <a:p>
            <a:pPr/>
            <a:r>
              <a:t> </a:t>
            </a:r>
          </a:p>
          <a:p>
            <a:pPr/>
            <a:r>
              <a:t>Positioning: The Model S is posting as a luxury car with great performance that simply has the added benefit of being a fully electric vehicle without sacrificing style and performance. This high-end luxury car is not missing anything from a traditionally European luxury car and that’s how Tesla wants concept to be. They do not want to convey that it is primarily an electric car because at the moment, electric cars do not have a sexy or glamorous reputation because of the cars they call "hybrids" that have horrible performance and style.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35000 </a:t>
            </a:r>
            <a:r>
              <a:t>달러 </a:t>
            </a:r>
            <a:r>
              <a:t> </a:t>
            </a:r>
            <a:r>
              <a:t>기본 </a:t>
            </a:r>
          </a:p>
          <a:p>
            <a:pPr/>
            <a:r>
              <a:t>New Target Market: </a:t>
            </a:r>
          </a:p>
          <a:p>
            <a:pPr/>
            <a:r>
              <a:t> </a:t>
            </a:r>
          </a:p>
          <a:p>
            <a:pPr/>
            <a:r>
              <a:t>Target: In order for Tesla Motors to keep growing now and into the future, it is going to be important to expand their target market to reach more consumers. Expanding our target market to the generation Y, mid 20’s to early 40’s, middle class working adults, Tesla will be able to utilize their facility while increasing production. </a:t>
            </a:r>
          </a:p>
          <a:p>
            <a:pPr/>
            <a:r>
              <a:t>This target market will be pinpointing the young professionals that are looking for an entry level luxury car. According to NADA DATA, the average selling price for a new car in 2011 was around $30,000 which shows that the majority of the consumers are not spending a lot of money on cars. </a:t>
            </a:r>
          </a:p>
          <a:p>
            <a:pPr/>
            <a:r>
              <a:t> </a:t>
            </a:r>
          </a:p>
          <a:p>
            <a:pPr/>
            <a:r>
              <a:t>Segments: We are going to segment the market for our new targets in three categories; </a:t>
            </a:r>
          </a:p>
          <a:p>
            <a:pPr/>
            <a:r>
              <a:t>eco friendly consumers, </a:t>
            </a:r>
          </a:p>
          <a:p>
            <a:pPr/>
            <a:r>
              <a:t>tech savvy and</a:t>
            </a:r>
          </a:p>
          <a:p>
            <a:pPr/>
            <a:r>
              <a:t> entry level luxury cars.</a:t>
            </a:r>
          </a:p>
          <a:p>
            <a:pPr/>
            <a:r>
              <a:t> For the eco-friendly consumers, we will be able to reach them by offering a fully electric car that not only has more than double the driving range of the electric competitors, but also has the style and performance that Tesla is known for. </a:t>
            </a:r>
          </a:p>
          <a:p>
            <a:pPr/>
            <a:r>
              <a:t>For the tech savvy segment, we can reach them because the fully electric car is a growing technology which most consumers are not currently utilizing. Not only will the car itself be new technology, the interior of the car will really attract the tech savvy consumer with the basic options, as well as the add-ons, that will attract them as well. </a:t>
            </a:r>
          </a:p>
          <a:p>
            <a:pPr/>
            <a:r>
              <a:t>The entry level luxury car segment will attract the young professionals that are in the early stages of their careers and who will want to drive a luxury car. By having an entry level price, we will be able to attract more customers which will lead to future sales and brand loyalty. </a:t>
            </a:r>
          </a:p>
          <a:p>
            <a:pPr/>
            <a:r>
              <a:t> </a:t>
            </a:r>
          </a:p>
          <a:p>
            <a:pPr/>
            <a:r>
              <a:t>Positioning: We are going to position this car for the entry level luxury car that also has the added benefit of being fully electric while not losing any performance. Most electric cars are viewed as "unattractive" to younger buyers through lack of design and performance. By creating an entry level Tesla car, we can use our design and technology to change that image. By having an entry level luxury car that is in the $30,000 price range, that also has the benefit of being fully electric, will attract more buyers that are currently looking for electric cars or entry level luxury cars because of the added value of zero emissions, and by having this added value, it will position our brand to save consumers more money than the traditional entry level luxury cars.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제목 슬라이드">
    <p:spTree>
      <p:nvGrpSpPr>
        <p:cNvPr id="1" name=""/>
        <p:cNvGrpSpPr/>
        <p:nvPr/>
      </p:nvGrpSpPr>
      <p:grpSpPr>
        <a:xfrm>
          <a:off x="0" y="0"/>
          <a:ext cx="0" cy="0"/>
          <a:chOff x="0" y="0"/>
          <a:chExt cx="0" cy="0"/>
        </a:xfrm>
      </p:grpSpPr>
      <p:sp>
        <p:nvSpPr>
          <p:cNvPr id="11" name="제목 텍스트"/>
          <p:cNvSpPr txBox="1"/>
          <p:nvPr>
            <p:ph type="title"/>
          </p:nvPr>
        </p:nvSpPr>
        <p:spPr>
          <a:xfrm>
            <a:off x="1524000" y="1122362"/>
            <a:ext cx="9144000" cy="2387601"/>
          </a:xfrm>
          <a:prstGeom prst="rect">
            <a:avLst/>
          </a:prstGeom>
        </p:spPr>
        <p:txBody>
          <a:bodyPr anchor="b"/>
          <a:lstStyle>
            <a:lvl1pPr algn="ctr">
              <a:defRPr sz="6000"/>
            </a:lvl1pPr>
          </a:lstStyle>
          <a:p>
            <a:pPr/>
            <a:r>
              <a:t>제목 텍스트</a:t>
            </a:r>
          </a:p>
        </p:txBody>
      </p:sp>
      <p:sp>
        <p:nvSpPr>
          <p:cNvPr id="12" name="본문 첫 번째 줄…"/>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3"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제목 및 세로 텍스트">
    <p:spTree>
      <p:nvGrpSpPr>
        <p:cNvPr id="1" name=""/>
        <p:cNvGrpSpPr/>
        <p:nvPr/>
      </p:nvGrpSpPr>
      <p:grpSpPr>
        <a:xfrm>
          <a:off x="0" y="0"/>
          <a:ext cx="0" cy="0"/>
          <a:chOff x="0" y="0"/>
          <a:chExt cx="0" cy="0"/>
        </a:xfrm>
      </p:grpSpPr>
      <p:sp>
        <p:nvSpPr>
          <p:cNvPr id="92" name="제목 텍스트"/>
          <p:cNvSpPr txBox="1"/>
          <p:nvPr>
            <p:ph type="title"/>
          </p:nvPr>
        </p:nvSpPr>
        <p:spPr>
          <a:prstGeom prst="rect">
            <a:avLst/>
          </a:prstGeom>
        </p:spPr>
        <p:txBody>
          <a:bodyPr/>
          <a:lstStyle/>
          <a:p>
            <a:pPr/>
            <a:r>
              <a:t>제목 텍스트</a:t>
            </a:r>
          </a:p>
        </p:txBody>
      </p:sp>
      <p:sp>
        <p:nvSpPr>
          <p:cNvPr id="93" name="본문 첫 번째 줄…"/>
          <p:cNvSpPr txBox="1"/>
          <p:nvPr>
            <p:ph type="body" idx="1"/>
          </p:nvPr>
        </p:nvSpPr>
        <p:spPr>
          <a:prstGeom prst="rect">
            <a:avLst/>
          </a:prstGeom>
        </p:spPr>
        <p:txBody>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94"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세로 제목 및 텍스트">
    <p:spTree>
      <p:nvGrpSpPr>
        <p:cNvPr id="1" name=""/>
        <p:cNvGrpSpPr/>
        <p:nvPr/>
      </p:nvGrpSpPr>
      <p:grpSpPr>
        <a:xfrm>
          <a:off x="0" y="0"/>
          <a:ext cx="0" cy="0"/>
          <a:chOff x="0" y="0"/>
          <a:chExt cx="0" cy="0"/>
        </a:xfrm>
      </p:grpSpPr>
      <p:sp>
        <p:nvSpPr>
          <p:cNvPr id="101" name="제목 텍스트"/>
          <p:cNvSpPr txBox="1"/>
          <p:nvPr>
            <p:ph type="title"/>
          </p:nvPr>
        </p:nvSpPr>
        <p:spPr>
          <a:xfrm>
            <a:off x="8724900" y="365125"/>
            <a:ext cx="2628900" cy="5811838"/>
          </a:xfrm>
          <a:prstGeom prst="rect">
            <a:avLst/>
          </a:prstGeom>
        </p:spPr>
        <p:txBody>
          <a:bodyPr/>
          <a:lstStyle/>
          <a:p>
            <a:pPr/>
            <a:r>
              <a:t>제목 텍스트</a:t>
            </a:r>
          </a:p>
        </p:txBody>
      </p:sp>
      <p:sp>
        <p:nvSpPr>
          <p:cNvPr id="102" name="본문 첫 번째 줄…"/>
          <p:cNvSpPr txBox="1"/>
          <p:nvPr>
            <p:ph type="body" idx="1"/>
          </p:nvPr>
        </p:nvSpPr>
        <p:spPr>
          <a:xfrm>
            <a:off x="838200" y="365125"/>
            <a:ext cx="7734300" cy="5811838"/>
          </a:xfrm>
          <a:prstGeom prst="rect">
            <a:avLst/>
          </a:prstGeom>
        </p:spPr>
        <p:txBody>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103"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제목 및 내용">
    <p:spTree>
      <p:nvGrpSpPr>
        <p:cNvPr id="1" name=""/>
        <p:cNvGrpSpPr/>
        <p:nvPr/>
      </p:nvGrpSpPr>
      <p:grpSpPr>
        <a:xfrm>
          <a:off x="0" y="0"/>
          <a:ext cx="0" cy="0"/>
          <a:chOff x="0" y="0"/>
          <a:chExt cx="0" cy="0"/>
        </a:xfrm>
      </p:grpSpPr>
      <p:sp>
        <p:nvSpPr>
          <p:cNvPr id="20" name="제목 텍스트"/>
          <p:cNvSpPr txBox="1"/>
          <p:nvPr>
            <p:ph type="title"/>
          </p:nvPr>
        </p:nvSpPr>
        <p:spPr>
          <a:prstGeom prst="rect">
            <a:avLst/>
          </a:prstGeom>
        </p:spPr>
        <p:txBody>
          <a:bodyPr/>
          <a:lstStyle/>
          <a:p>
            <a:pPr/>
            <a:r>
              <a:t>제목 텍스트</a:t>
            </a:r>
          </a:p>
        </p:txBody>
      </p:sp>
      <p:sp>
        <p:nvSpPr>
          <p:cNvPr id="21" name="본문 첫 번째 줄…"/>
          <p:cNvSpPr txBox="1"/>
          <p:nvPr>
            <p:ph type="body" idx="1"/>
          </p:nvPr>
        </p:nvSpPr>
        <p:spPr>
          <a:prstGeom prst="rect">
            <a:avLst/>
          </a:prstGeom>
        </p:spPr>
        <p:txBody>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22"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구역 머리글">
    <p:spTree>
      <p:nvGrpSpPr>
        <p:cNvPr id="1" name=""/>
        <p:cNvGrpSpPr/>
        <p:nvPr/>
      </p:nvGrpSpPr>
      <p:grpSpPr>
        <a:xfrm>
          <a:off x="0" y="0"/>
          <a:ext cx="0" cy="0"/>
          <a:chOff x="0" y="0"/>
          <a:chExt cx="0" cy="0"/>
        </a:xfrm>
      </p:grpSpPr>
      <p:sp>
        <p:nvSpPr>
          <p:cNvPr id="29" name="제목 텍스트"/>
          <p:cNvSpPr txBox="1"/>
          <p:nvPr>
            <p:ph type="title"/>
          </p:nvPr>
        </p:nvSpPr>
        <p:spPr>
          <a:xfrm>
            <a:off x="831850" y="1709738"/>
            <a:ext cx="10515600" cy="2852737"/>
          </a:xfrm>
          <a:prstGeom prst="rect">
            <a:avLst/>
          </a:prstGeom>
        </p:spPr>
        <p:txBody>
          <a:bodyPr anchor="b"/>
          <a:lstStyle>
            <a:lvl1pPr>
              <a:defRPr sz="6000"/>
            </a:lvl1pPr>
          </a:lstStyle>
          <a:p>
            <a:pPr/>
            <a:r>
              <a:t>제목 텍스트</a:t>
            </a:r>
          </a:p>
        </p:txBody>
      </p:sp>
      <p:sp>
        <p:nvSpPr>
          <p:cNvPr id="30" name="본문 첫 번째 줄…"/>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31"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콘텐츠 2개">
    <p:spTree>
      <p:nvGrpSpPr>
        <p:cNvPr id="1" name=""/>
        <p:cNvGrpSpPr/>
        <p:nvPr/>
      </p:nvGrpSpPr>
      <p:grpSpPr>
        <a:xfrm>
          <a:off x="0" y="0"/>
          <a:ext cx="0" cy="0"/>
          <a:chOff x="0" y="0"/>
          <a:chExt cx="0" cy="0"/>
        </a:xfrm>
      </p:grpSpPr>
      <p:sp>
        <p:nvSpPr>
          <p:cNvPr id="38" name="제목 텍스트"/>
          <p:cNvSpPr txBox="1"/>
          <p:nvPr>
            <p:ph type="title"/>
          </p:nvPr>
        </p:nvSpPr>
        <p:spPr>
          <a:prstGeom prst="rect">
            <a:avLst/>
          </a:prstGeom>
        </p:spPr>
        <p:txBody>
          <a:bodyPr/>
          <a:lstStyle/>
          <a:p>
            <a:pPr/>
            <a:r>
              <a:t>제목 텍스트</a:t>
            </a:r>
          </a:p>
        </p:txBody>
      </p:sp>
      <p:sp>
        <p:nvSpPr>
          <p:cNvPr id="39" name="본문 첫 번째 줄…"/>
          <p:cNvSpPr txBox="1"/>
          <p:nvPr>
            <p:ph type="body" sz="half" idx="1"/>
          </p:nvPr>
        </p:nvSpPr>
        <p:spPr>
          <a:xfrm>
            <a:off x="838200" y="1825625"/>
            <a:ext cx="5181600" cy="4351338"/>
          </a:xfrm>
          <a:prstGeom prst="rect">
            <a:avLst/>
          </a:prstGeom>
        </p:spPr>
        <p:txBody>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40"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비교">
    <p:spTree>
      <p:nvGrpSpPr>
        <p:cNvPr id="1" name=""/>
        <p:cNvGrpSpPr/>
        <p:nvPr/>
      </p:nvGrpSpPr>
      <p:grpSpPr>
        <a:xfrm>
          <a:off x="0" y="0"/>
          <a:ext cx="0" cy="0"/>
          <a:chOff x="0" y="0"/>
          <a:chExt cx="0" cy="0"/>
        </a:xfrm>
      </p:grpSpPr>
      <p:sp>
        <p:nvSpPr>
          <p:cNvPr id="47" name="제목 텍스트"/>
          <p:cNvSpPr txBox="1"/>
          <p:nvPr>
            <p:ph type="title"/>
          </p:nvPr>
        </p:nvSpPr>
        <p:spPr>
          <a:xfrm>
            <a:off x="839787" y="365125"/>
            <a:ext cx="10515601" cy="1325563"/>
          </a:xfrm>
          <a:prstGeom prst="rect">
            <a:avLst/>
          </a:prstGeom>
        </p:spPr>
        <p:txBody>
          <a:bodyPr/>
          <a:lstStyle/>
          <a:p>
            <a:pPr/>
            <a:r>
              <a:t>제목 텍스트</a:t>
            </a:r>
          </a:p>
        </p:txBody>
      </p:sp>
      <p:sp>
        <p:nvSpPr>
          <p:cNvPr id="48" name="본문 첫 번째 줄…"/>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49" name="텍스트 개체 틀 4"/>
          <p:cNvSpPr/>
          <p:nvPr>
            <p:ph type="body" sz="quarter" idx="13"/>
          </p:nvPr>
        </p:nvSpPr>
        <p:spPr>
          <a:xfrm>
            <a:off x="6172200" y="1681163"/>
            <a:ext cx="5183188" cy="823913"/>
          </a:xfrm>
          <a:prstGeom prst="rect">
            <a:avLst/>
          </a:prstGeom>
        </p:spPr>
        <p:txBody>
          <a:bodyPr anchor="b"/>
          <a:lstStyle/>
          <a:p>
            <a:pPr marL="0" indent="0">
              <a:buSzTx/>
              <a:buFontTx/>
              <a:buNone/>
              <a:defRPr b="1" sz="2400"/>
            </a:pPr>
          </a:p>
        </p:txBody>
      </p:sp>
      <p:sp>
        <p:nvSpPr>
          <p:cNvPr id="50"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제목만">
    <p:spTree>
      <p:nvGrpSpPr>
        <p:cNvPr id="1" name=""/>
        <p:cNvGrpSpPr/>
        <p:nvPr/>
      </p:nvGrpSpPr>
      <p:grpSpPr>
        <a:xfrm>
          <a:off x="0" y="0"/>
          <a:ext cx="0" cy="0"/>
          <a:chOff x="0" y="0"/>
          <a:chExt cx="0" cy="0"/>
        </a:xfrm>
      </p:grpSpPr>
      <p:sp>
        <p:nvSpPr>
          <p:cNvPr id="57" name="제목 텍스트"/>
          <p:cNvSpPr txBox="1"/>
          <p:nvPr>
            <p:ph type="title"/>
          </p:nvPr>
        </p:nvSpPr>
        <p:spPr>
          <a:prstGeom prst="rect">
            <a:avLst/>
          </a:prstGeom>
        </p:spPr>
        <p:txBody>
          <a:bodyPr/>
          <a:lstStyle/>
          <a:p>
            <a:pPr/>
            <a:r>
              <a:t>제목 텍스트</a:t>
            </a:r>
          </a:p>
        </p:txBody>
      </p:sp>
      <p:sp>
        <p:nvSpPr>
          <p:cNvPr id="58"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빈 화면">
    <p:spTree>
      <p:nvGrpSpPr>
        <p:cNvPr id="1" name=""/>
        <p:cNvGrpSpPr/>
        <p:nvPr/>
      </p:nvGrpSpPr>
      <p:grpSpPr>
        <a:xfrm>
          <a:off x="0" y="0"/>
          <a:ext cx="0" cy="0"/>
          <a:chOff x="0" y="0"/>
          <a:chExt cx="0" cy="0"/>
        </a:xfrm>
      </p:grpSpPr>
      <p:sp>
        <p:nvSpPr>
          <p:cNvPr id="65"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캡션 있는 콘텐츠">
    <p:spTree>
      <p:nvGrpSpPr>
        <p:cNvPr id="1" name=""/>
        <p:cNvGrpSpPr/>
        <p:nvPr/>
      </p:nvGrpSpPr>
      <p:grpSpPr>
        <a:xfrm>
          <a:off x="0" y="0"/>
          <a:ext cx="0" cy="0"/>
          <a:chOff x="0" y="0"/>
          <a:chExt cx="0" cy="0"/>
        </a:xfrm>
      </p:grpSpPr>
      <p:sp>
        <p:nvSpPr>
          <p:cNvPr id="72" name="제목 텍스트"/>
          <p:cNvSpPr txBox="1"/>
          <p:nvPr>
            <p:ph type="title"/>
          </p:nvPr>
        </p:nvSpPr>
        <p:spPr>
          <a:xfrm>
            <a:off x="839787" y="457200"/>
            <a:ext cx="3932239" cy="1600200"/>
          </a:xfrm>
          <a:prstGeom prst="rect">
            <a:avLst/>
          </a:prstGeom>
        </p:spPr>
        <p:txBody>
          <a:bodyPr anchor="b"/>
          <a:lstStyle>
            <a:lvl1pPr>
              <a:defRPr sz="3200"/>
            </a:lvl1pPr>
          </a:lstStyle>
          <a:p>
            <a:pPr/>
            <a:r>
              <a:t>제목 텍스트</a:t>
            </a:r>
          </a:p>
        </p:txBody>
      </p:sp>
      <p:sp>
        <p:nvSpPr>
          <p:cNvPr id="73" name="본문 첫 번째 줄…"/>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74" name="텍스트 개체 틀 3"/>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5"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캡션 있는 그림">
    <p:spTree>
      <p:nvGrpSpPr>
        <p:cNvPr id="1" name=""/>
        <p:cNvGrpSpPr/>
        <p:nvPr/>
      </p:nvGrpSpPr>
      <p:grpSpPr>
        <a:xfrm>
          <a:off x="0" y="0"/>
          <a:ext cx="0" cy="0"/>
          <a:chOff x="0" y="0"/>
          <a:chExt cx="0" cy="0"/>
        </a:xfrm>
      </p:grpSpPr>
      <p:sp>
        <p:nvSpPr>
          <p:cNvPr id="82" name="제목 텍스트"/>
          <p:cNvSpPr txBox="1"/>
          <p:nvPr>
            <p:ph type="title"/>
          </p:nvPr>
        </p:nvSpPr>
        <p:spPr>
          <a:xfrm>
            <a:off x="839787" y="457200"/>
            <a:ext cx="3932239" cy="1600200"/>
          </a:xfrm>
          <a:prstGeom prst="rect">
            <a:avLst/>
          </a:prstGeom>
        </p:spPr>
        <p:txBody>
          <a:bodyPr anchor="b"/>
          <a:lstStyle>
            <a:lvl1pPr>
              <a:defRPr sz="3200"/>
            </a:lvl1pPr>
          </a:lstStyle>
          <a:p>
            <a:pPr/>
            <a:r>
              <a:t>제목 텍스트</a:t>
            </a:r>
          </a:p>
        </p:txBody>
      </p:sp>
      <p:sp>
        <p:nvSpPr>
          <p:cNvPr id="83" name="그림 개체 틀 2"/>
          <p:cNvSpPr/>
          <p:nvPr>
            <p:ph type="pic" sz="half" idx="13"/>
          </p:nvPr>
        </p:nvSpPr>
        <p:spPr>
          <a:xfrm>
            <a:off x="5183187" y="987425"/>
            <a:ext cx="6172201" cy="4873625"/>
          </a:xfrm>
          <a:prstGeom prst="rect">
            <a:avLst/>
          </a:prstGeom>
        </p:spPr>
        <p:txBody>
          <a:bodyPr lIns="91439" rIns="91439">
            <a:noAutofit/>
          </a:bodyPr>
          <a:lstStyle/>
          <a:p>
            <a:pPr/>
          </a:p>
        </p:txBody>
      </p:sp>
      <p:sp>
        <p:nvSpPr>
          <p:cNvPr id="84" name="본문 첫 번째 줄…"/>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85" name="슬라이드 번호"/>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제목 텍스트"/>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제목 텍스트</a:t>
            </a:r>
          </a:p>
        </p:txBody>
      </p:sp>
      <p:sp>
        <p:nvSpPr>
          <p:cNvPr id="3" name="본문 첫 번째 줄…"/>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본문 첫 번째 줄</a:t>
            </a:r>
          </a:p>
          <a:p>
            <a:pPr lvl="1"/>
            <a:r>
              <a:t>본문 두 번째 줄</a:t>
            </a:r>
          </a:p>
          <a:p>
            <a:pPr lvl="2"/>
            <a:r>
              <a:t>본문 세 번째 줄</a:t>
            </a:r>
          </a:p>
          <a:p>
            <a:pPr lvl="3"/>
            <a:r>
              <a:t>본문 네 번째 줄</a:t>
            </a:r>
          </a:p>
          <a:p>
            <a:pPr lvl="4"/>
            <a:r>
              <a:t>본문 다섯 번째 줄</a:t>
            </a:r>
          </a:p>
        </p:txBody>
      </p:sp>
      <p:sp>
        <p:nvSpPr>
          <p:cNvPr id="4" name="슬라이드 번호"/>
          <p:cNvSpPr txBox="1"/>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맑은 고딕"/>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맑은 고딕"/>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맑은 고딕"/>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맑은 고딕"/>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맑은 고딕"/>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맑은 고딕"/>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맑은 고딕"/>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맑은 고딕"/>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맑은 고딕"/>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맑은 고딕"/>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맑은 고딕"/>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맑은 고딕"/>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맑은 고딕"/>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맑은 고딕"/>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맑은 고딕"/>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맑은 고딕"/>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맑은 고딕"/>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맑은 고딕"/>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맑은 고딕"/>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맑은 고딕"/>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맑은 고딕"/>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맑은 고딕"/>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맑은 고딕"/>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맑은 고딕"/>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맑은 고딕"/>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맑은 고딕"/>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맑은 고딕"/>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Relationship Id="rId3" Type="http://schemas.openxmlformats.org/officeDocument/2006/relationships/image" Target="../media/image11.tif"/><Relationship Id="rId4" Type="http://schemas.openxmlformats.org/officeDocument/2006/relationships/image" Target="../media/image12.tif"/></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 Id="rId4" Type="http://schemas.openxmlformats.org/officeDocument/2006/relationships/image" Target="../media/image2.png"/><Relationship Id="rId5"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tif"/><Relationship Id="rId3" Type="http://schemas.openxmlformats.org/officeDocument/2006/relationships/image" Target="../media/image3.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tif"/><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Relationship Id="rId3" Type="http://schemas.openxmlformats.org/officeDocument/2006/relationships/image" Target="../media/image9.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 name="제목 1"/>
          <p:cNvSpPr txBox="1"/>
          <p:nvPr/>
        </p:nvSpPr>
        <p:spPr>
          <a:xfrm>
            <a:off x="3400104" y="3324006"/>
            <a:ext cx="6172201" cy="16990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5400"/>
            </a:pPr>
            <a:r>
              <a:rPr>
                <a:latin typeface="HY견고딕"/>
                <a:ea typeface="HY견고딕"/>
                <a:cs typeface="HY견고딕"/>
                <a:sym typeface="HY견고딕"/>
              </a:rPr>
              <a:t>고객분석</a:t>
            </a:r>
            <a:br>
              <a:rPr>
                <a:latin typeface="HY견고딕"/>
                <a:ea typeface="HY견고딕"/>
                <a:cs typeface="HY견고딕"/>
                <a:sym typeface="HY견고딕"/>
              </a:rPr>
            </a:br>
          </a:p>
        </p:txBody>
      </p:sp>
      <p:sp>
        <p:nvSpPr>
          <p:cNvPr id="113" name="McK Confidential"/>
          <p:cNvSpPr txBox="1"/>
          <p:nvPr/>
        </p:nvSpPr>
        <p:spPr>
          <a:xfrm>
            <a:off x="3400104" y="2693715"/>
            <a:ext cx="3913188" cy="46965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defRPr sz="1400">
                <a:latin typeface="Arial Black"/>
                <a:ea typeface="Arial Black"/>
                <a:cs typeface="Arial Black"/>
                <a:sym typeface="Arial Black"/>
              </a:defRPr>
            </a:pPr>
            <a:r>
              <a:t>SNU Business School</a:t>
            </a:r>
            <a:endParaRPr sz="1200">
              <a:latin typeface="Arial"/>
              <a:ea typeface="Arial"/>
              <a:cs typeface="Arial"/>
              <a:sym typeface="Arial"/>
            </a:endParaRPr>
          </a:p>
          <a:p>
            <a:pPr>
              <a:defRPr sz="1400">
                <a:latin typeface="Arial Black"/>
                <a:ea typeface="Arial Black"/>
                <a:cs typeface="Arial Black"/>
                <a:sym typeface="Arial Black"/>
              </a:defRPr>
            </a:pPr>
            <a:r>
              <a:rPr>
                <a:latin typeface="HY견고딕"/>
                <a:ea typeface="HY견고딕"/>
                <a:cs typeface="HY견고딕"/>
                <a:sym typeface="HY견고딕"/>
              </a:rPr>
              <a:t>비즈니스 클리닉</a:t>
            </a:r>
          </a:p>
        </p:txBody>
      </p:sp>
      <p:pic>
        <p:nvPicPr>
          <p:cNvPr id="114" name="그림 9" descr="그림 9"/>
          <p:cNvPicPr>
            <a:picLocks noChangeAspect="1"/>
          </p:cNvPicPr>
          <p:nvPr/>
        </p:nvPicPr>
        <p:blipFill>
          <a:blip r:embed="rId2">
            <a:extLst/>
          </a:blip>
          <a:stretch>
            <a:fillRect/>
          </a:stretch>
        </p:blipFill>
        <p:spPr>
          <a:xfrm>
            <a:off x="1141378" y="2240401"/>
            <a:ext cx="1547474" cy="2234322"/>
          </a:xfrm>
          <a:prstGeom prst="rect">
            <a:avLst/>
          </a:prstGeom>
          <a:ln w="12700">
            <a:miter lim="400000"/>
          </a:ln>
        </p:spPr>
      </p:pic>
      <p:sp>
        <p:nvSpPr>
          <p:cNvPr id="115" name="5조…"/>
          <p:cNvSpPr txBox="1"/>
          <p:nvPr/>
        </p:nvSpPr>
        <p:spPr>
          <a:xfrm>
            <a:off x="3397821" y="4164329"/>
            <a:ext cx="2616299" cy="68225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5조</a:t>
            </a:r>
          </a:p>
          <a:p>
            <a:pPr/>
            <a:r>
              <a:t>    BPT 김홍지 BPT 홍만수</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직사각형 3"/>
          <p:cNvSpPr txBox="1"/>
          <p:nvPr/>
        </p:nvSpPr>
        <p:spPr>
          <a:xfrm>
            <a:off x="645762" y="812419"/>
            <a:ext cx="9233800" cy="669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a:lvl1pPr>
          </a:lstStyle>
          <a:p>
            <a:pPr/>
            <a:r>
              <a:t>어필 포인트: 인프라에 투자한다 Super Charger!</a:t>
            </a:r>
          </a:p>
        </p:txBody>
      </p:sp>
      <p:pic>
        <p:nvPicPr>
          <p:cNvPr id="168" name="이미지" descr="이미지"/>
          <p:cNvPicPr>
            <a:picLocks noChangeAspect="1"/>
          </p:cNvPicPr>
          <p:nvPr/>
        </p:nvPicPr>
        <p:blipFill>
          <a:blip r:embed="rId2">
            <a:extLst/>
          </a:blip>
          <a:stretch>
            <a:fillRect/>
          </a:stretch>
        </p:blipFill>
        <p:spPr>
          <a:xfrm>
            <a:off x="1275240" y="1762804"/>
            <a:ext cx="3258660" cy="4399192"/>
          </a:xfrm>
          <a:prstGeom prst="rect">
            <a:avLst/>
          </a:prstGeom>
          <a:ln w="12700">
            <a:miter lim="400000"/>
          </a:ln>
        </p:spPr>
      </p:pic>
      <p:pic>
        <p:nvPicPr>
          <p:cNvPr id="169" name="이미지" descr="이미지"/>
          <p:cNvPicPr>
            <a:picLocks noChangeAspect="1"/>
          </p:cNvPicPr>
          <p:nvPr/>
        </p:nvPicPr>
        <p:blipFill>
          <a:blip r:embed="rId3">
            <a:extLst/>
          </a:blip>
          <a:stretch>
            <a:fillRect/>
          </a:stretch>
        </p:blipFill>
        <p:spPr>
          <a:xfrm>
            <a:off x="7385816" y="3402930"/>
            <a:ext cx="4425184" cy="3074740"/>
          </a:xfrm>
          <a:prstGeom prst="rect">
            <a:avLst/>
          </a:prstGeom>
          <a:ln w="12700">
            <a:miter lim="400000"/>
          </a:ln>
        </p:spPr>
      </p:pic>
      <p:pic>
        <p:nvPicPr>
          <p:cNvPr id="170" name="이미지" descr="이미지"/>
          <p:cNvPicPr>
            <a:picLocks noChangeAspect="1"/>
          </p:cNvPicPr>
          <p:nvPr/>
        </p:nvPicPr>
        <p:blipFill>
          <a:blip r:embed="rId4">
            <a:extLst/>
          </a:blip>
          <a:stretch>
            <a:fillRect/>
          </a:stretch>
        </p:blipFill>
        <p:spPr>
          <a:xfrm>
            <a:off x="4845816" y="1478856"/>
            <a:ext cx="4425184" cy="311288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직사각형 3"/>
          <p:cNvSpPr txBox="1"/>
          <p:nvPr/>
        </p:nvSpPr>
        <p:spPr>
          <a:xfrm>
            <a:off x="645762" y="812419"/>
            <a:ext cx="2999512" cy="669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a:lvl1pPr>
          </a:lstStyle>
          <a:p>
            <a:pPr/>
            <a:r>
              <a:t>타겟과 시장크기</a:t>
            </a:r>
          </a:p>
        </p:txBody>
      </p:sp>
      <p:pic>
        <p:nvPicPr>
          <p:cNvPr id="173" name="이미지" descr="이미지"/>
          <p:cNvPicPr>
            <a:picLocks noChangeAspect="1"/>
          </p:cNvPicPr>
          <p:nvPr/>
        </p:nvPicPr>
        <p:blipFill>
          <a:blip r:embed="rId2">
            <a:extLst/>
          </a:blip>
          <a:stretch>
            <a:fillRect/>
          </a:stretch>
        </p:blipFill>
        <p:spPr>
          <a:xfrm>
            <a:off x="2036155" y="1633866"/>
            <a:ext cx="8119690" cy="3852534"/>
          </a:xfrm>
          <a:prstGeom prst="rect">
            <a:avLst/>
          </a:prstGeom>
          <a:ln w="12700">
            <a:miter lim="400000"/>
          </a:ln>
        </p:spPr>
      </p:pic>
      <p:sp>
        <p:nvSpPr>
          <p:cNvPr id="174" name="[Statista] 2014년 미 기계애호가와 환경애호가…"/>
          <p:cNvSpPr txBox="1"/>
          <p:nvPr/>
        </p:nvSpPr>
        <p:spPr>
          <a:xfrm>
            <a:off x="1988121" y="5638294"/>
            <a:ext cx="4390253" cy="66624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[Statista] 2014년 미 기계애호가와 환경애호가</a:t>
            </a:r>
          </a:p>
          <a:p>
            <a:pPr/>
            <a:r>
              <a:t>https://www.statista.com/</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직사각형 3"/>
          <p:cNvSpPr txBox="1"/>
          <p:nvPr/>
        </p:nvSpPr>
        <p:spPr>
          <a:xfrm>
            <a:off x="645762" y="812419"/>
            <a:ext cx="5765349" cy="669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3600"/>
            </a:pPr>
            <a:r>
              <a:t>STP </a:t>
            </a:r>
            <a:r>
              <a:t>전략 </a:t>
            </a:r>
            <a:r>
              <a:t>_ Step1 Roadster</a:t>
            </a:r>
          </a:p>
        </p:txBody>
      </p:sp>
      <p:sp>
        <p:nvSpPr>
          <p:cNvPr id="177" name="직사각형 4"/>
          <p:cNvSpPr txBox="1"/>
          <p:nvPr/>
        </p:nvSpPr>
        <p:spPr>
          <a:xfrm>
            <a:off x="858731" y="2168431"/>
            <a:ext cx="2119422"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Segmentation</a:t>
            </a:r>
          </a:p>
        </p:txBody>
      </p:sp>
      <p:sp>
        <p:nvSpPr>
          <p:cNvPr id="178" name="양쪽 대괄호 5"/>
          <p:cNvSpPr/>
          <p:nvPr/>
        </p:nvSpPr>
        <p:spPr>
          <a:xfrm>
            <a:off x="256657" y="2430041"/>
            <a:ext cx="3459310" cy="3464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179" name="직사각형 7"/>
          <p:cNvSpPr txBox="1"/>
          <p:nvPr/>
        </p:nvSpPr>
        <p:spPr>
          <a:xfrm>
            <a:off x="5523226" y="2168431"/>
            <a:ext cx="1013184"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Target</a:t>
            </a:r>
          </a:p>
        </p:txBody>
      </p:sp>
      <p:sp>
        <p:nvSpPr>
          <p:cNvPr id="180" name="양쪽 대괄호 8"/>
          <p:cNvSpPr/>
          <p:nvPr/>
        </p:nvSpPr>
        <p:spPr>
          <a:xfrm>
            <a:off x="4395861" y="2430041"/>
            <a:ext cx="3459310" cy="3464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181" name="직사각형 9"/>
          <p:cNvSpPr txBox="1"/>
          <p:nvPr/>
        </p:nvSpPr>
        <p:spPr>
          <a:xfrm>
            <a:off x="9409514" y="2168431"/>
            <a:ext cx="1763425"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Positioning</a:t>
            </a:r>
          </a:p>
        </p:txBody>
      </p:sp>
      <p:sp>
        <p:nvSpPr>
          <p:cNvPr id="182" name="양쪽 대괄호 10"/>
          <p:cNvSpPr/>
          <p:nvPr/>
        </p:nvSpPr>
        <p:spPr>
          <a:xfrm>
            <a:off x="8535065" y="2430041"/>
            <a:ext cx="3459310" cy="3464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183" name="직사각형 12"/>
          <p:cNvSpPr txBox="1"/>
          <p:nvPr/>
        </p:nvSpPr>
        <p:spPr>
          <a:xfrm>
            <a:off x="4907841" y="3601389"/>
            <a:ext cx="2552090" cy="12390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기업 임원 및 기업가</a:t>
            </a:r>
          </a:p>
          <a:p>
            <a:pPr algn="ctr">
              <a:defRPr b="1" sz="2400"/>
            </a:pPr>
          </a:p>
          <a:p>
            <a:pPr algn="ctr">
              <a:defRPr b="1" sz="2400"/>
            </a:pPr>
            <a:r>
              <a:t>부유한 얼리어답터  </a:t>
            </a:r>
          </a:p>
        </p:txBody>
      </p:sp>
      <p:sp>
        <p:nvSpPr>
          <p:cNvPr id="184" name="직사각형 13"/>
          <p:cNvSpPr txBox="1"/>
          <p:nvPr/>
        </p:nvSpPr>
        <p:spPr>
          <a:xfrm>
            <a:off x="9227120" y="3528493"/>
            <a:ext cx="2203755" cy="16073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 하이엔드 전기차</a:t>
            </a:r>
          </a:p>
          <a:p>
            <a:pPr algn="ctr">
              <a:defRPr b="1" sz="2400"/>
            </a:pPr>
          </a:p>
          <a:p>
            <a:pPr algn="ctr">
              <a:defRPr b="1" sz="2400"/>
            </a:pPr>
            <a:r>
              <a:t>하이엔드</a:t>
            </a:r>
          </a:p>
          <a:p>
            <a:pPr algn="ctr">
              <a:defRPr b="1" sz="2400"/>
            </a:pPr>
            <a:r>
              <a:t>고급 스포츠카 </a:t>
            </a:r>
          </a:p>
        </p:txBody>
      </p:sp>
      <p:sp>
        <p:nvSpPr>
          <p:cNvPr id="185" name="직사각형 16"/>
          <p:cNvSpPr txBox="1"/>
          <p:nvPr/>
        </p:nvSpPr>
        <p:spPr>
          <a:xfrm>
            <a:off x="935073" y="3747003"/>
            <a:ext cx="2203754" cy="8707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최고급 자동차를 </a:t>
            </a:r>
          </a:p>
          <a:p>
            <a:pPr algn="ctr">
              <a:defRPr b="1" sz="2400"/>
            </a:pPr>
            <a:r>
              <a:t>찾는 중년층</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직사각형 3"/>
          <p:cNvSpPr txBox="1"/>
          <p:nvPr/>
        </p:nvSpPr>
        <p:spPr>
          <a:xfrm>
            <a:off x="645762" y="812419"/>
            <a:ext cx="5663327" cy="669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3600"/>
            </a:pPr>
            <a:r>
              <a:t>STP </a:t>
            </a:r>
            <a:r>
              <a:t>전략 </a:t>
            </a:r>
            <a:r>
              <a:t>_ Step2 Model S </a:t>
            </a:r>
          </a:p>
        </p:txBody>
      </p:sp>
      <p:sp>
        <p:nvSpPr>
          <p:cNvPr id="190" name="직사각형 4"/>
          <p:cNvSpPr txBox="1"/>
          <p:nvPr/>
        </p:nvSpPr>
        <p:spPr>
          <a:xfrm>
            <a:off x="858731" y="2168431"/>
            <a:ext cx="2119422"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Segmentation</a:t>
            </a:r>
          </a:p>
        </p:txBody>
      </p:sp>
      <p:sp>
        <p:nvSpPr>
          <p:cNvPr id="191" name="양쪽 대괄호 5"/>
          <p:cNvSpPr/>
          <p:nvPr/>
        </p:nvSpPr>
        <p:spPr>
          <a:xfrm>
            <a:off x="256657" y="2430041"/>
            <a:ext cx="3459310" cy="3464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192" name="직사각형 7"/>
          <p:cNvSpPr txBox="1"/>
          <p:nvPr/>
        </p:nvSpPr>
        <p:spPr>
          <a:xfrm>
            <a:off x="5523226" y="2168431"/>
            <a:ext cx="1013184"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Target</a:t>
            </a:r>
          </a:p>
        </p:txBody>
      </p:sp>
      <p:sp>
        <p:nvSpPr>
          <p:cNvPr id="193" name="양쪽 대괄호 8"/>
          <p:cNvSpPr/>
          <p:nvPr/>
        </p:nvSpPr>
        <p:spPr>
          <a:xfrm>
            <a:off x="4395861" y="2430041"/>
            <a:ext cx="3459310" cy="3464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194" name="직사각형 9"/>
          <p:cNvSpPr txBox="1"/>
          <p:nvPr/>
        </p:nvSpPr>
        <p:spPr>
          <a:xfrm>
            <a:off x="9409514" y="2168431"/>
            <a:ext cx="1763425"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Positioning</a:t>
            </a:r>
          </a:p>
        </p:txBody>
      </p:sp>
      <p:sp>
        <p:nvSpPr>
          <p:cNvPr id="195" name="양쪽 대괄호 10"/>
          <p:cNvSpPr/>
          <p:nvPr/>
        </p:nvSpPr>
        <p:spPr>
          <a:xfrm>
            <a:off x="8535065" y="2430041"/>
            <a:ext cx="3459310" cy="3464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196" name="직사각형 11"/>
          <p:cNvSpPr txBox="1"/>
          <p:nvPr/>
        </p:nvSpPr>
        <p:spPr>
          <a:xfrm>
            <a:off x="693223" y="3555343"/>
            <a:ext cx="2731059" cy="15859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 </a:t>
            </a:r>
          </a:p>
          <a:p>
            <a:pPr algn="ctr">
              <a:defRPr b="1" sz="2400"/>
            </a:pPr>
            <a:r>
              <a:t>중년층 베이비붐 세대</a:t>
            </a:r>
          </a:p>
          <a:p>
            <a:pPr algn="ctr">
              <a:defRPr b="1" sz="2400"/>
            </a:pPr>
          </a:p>
        </p:txBody>
      </p:sp>
      <p:sp>
        <p:nvSpPr>
          <p:cNvPr id="197" name="직사각형 12"/>
          <p:cNvSpPr txBox="1"/>
          <p:nvPr/>
        </p:nvSpPr>
        <p:spPr>
          <a:xfrm>
            <a:off x="4628171" y="3270651"/>
            <a:ext cx="2994710" cy="27549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기술에 관심이 많은</a:t>
            </a:r>
          </a:p>
          <a:p>
            <a:pPr algn="ctr">
              <a:defRPr b="1" sz="2400"/>
            </a:pPr>
            <a:r>
              <a:t>친환경적인 도시 거주자</a:t>
            </a:r>
          </a:p>
          <a:p>
            <a:pPr algn="ctr">
              <a:defRPr b="1" sz="2400"/>
            </a:pPr>
          </a:p>
          <a:p>
            <a:pPr algn="ctr">
              <a:defRPr b="1" sz="2400"/>
            </a:pPr>
            <a:r>
              <a:t>중산층 계층에 속한 </a:t>
            </a:r>
          </a:p>
          <a:p>
            <a:pPr algn="ctr">
              <a:defRPr b="1" sz="2400"/>
            </a:pPr>
            <a:r>
              <a:t>부유층 및 얼리어답터</a:t>
            </a:r>
          </a:p>
          <a:p>
            <a:pPr algn="ctr">
              <a:defRPr b="1" sz="2400"/>
            </a:pPr>
          </a:p>
        </p:txBody>
      </p:sp>
      <p:sp>
        <p:nvSpPr>
          <p:cNvPr id="198" name="직사각형 13"/>
          <p:cNvSpPr txBox="1"/>
          <p:nvPr/>
        </p:nvSpPr>
        <p:spPr>
          <a:xfrm>
            <a:off x="9179977" y="3528493"/>
            <a:ext cx="2298041" cy="12603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 성능</a:t>
            </a:r>
            <a:r>
              <a:t>, </a:t>
            </a:r>
            <a:r>
              <a:t>디자인이 </a:t>
            </a:r>
          </a:p>
          <a:p>
            <a:pPr algn="ctr">
              <a:defRPr b="1" sz="2400"/>
            </a:pPr>
            <a:r>
              <a:t>우수한 </a:t>
            </a:r>
          </a:p>
          <a:p>
            <a:pPr algn="ctr">
              <a:defRPr b="1" sz="2400"/>
            </a:pPr>
            <a:r>
              <a:t>완전한 전기자동차</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직사각형 3"/>
          <p:cNvSpPr txBox="1"/>
          <p:nvPr/>
        </p:nvSpPr>
        <p:spPr>
          <a:xfrm>
            <a:off x="645762" y="812419"/>
            <a:ext cx="5612651" cy="669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3600"/>
            </a:pPr>
            <a:r>
              <a:t>STP </a:t>
            </a:r>
            <a:r>
              <a:t>전략 </a:t>
            </a:r>
            <a:r>
              <a:t>_ Step3 Model 3 </a:t>
            </a:r>
          </a:p>
        </p:txBody>
      </p:sp>
      <p:sp>
        <p:nvSpPr>
          <p:cNvPr id="203" name="직사각형 4"/>
          <p:cNvSpPr txBox="1"/>
          <p:nvPr/>
        </p:nvSpPr>
        <p:spPr>
          <a:xfrm>
            <a:off x="858731" y="2168431"/>
            <a:ext cx="2119422"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Segmentation</a:t>
            </a:r>
          </a:p>
        </p:txBody>
      </p:sp>
      <p:sp>
        <p:nvSpPr>
          <p:cNvPr id="204" name="양쪽 대괄호 5"/>
          <p:cNvSpPr/>
          <p:nvPr/>
        </p:nvSpPr>
        <p:spPr>
          <a:xfrm>
            <a:off x="256657" y="2430041"/>
            <a:ext cx="3459310" cy="3464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205" name="직사각형 7"/>
          <p:cNvSpPr txBox="1"/>
          <p:nvPr/>
        </p:nvSpPr>
        <p:spPr>
          <a:xfrm>
            <a:off x="5523226" y="2168431"/>
            <a:ext cx="1013184"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Target</a:t>
            </a:r>
          </a:p>
        </p:txBody>
      </p:sp>
      <p:sp>
        <p:nvSpPr>
          <p:cNvPr id="206" name="양쪽 대괄호 8"/>
          <p:cNvSpPr/>
          <p:nvPr/>
        </p:nvSpPr>
        <p:spPr>
          <a:xfrm>
            <a:off x="4395861" y="2430041"/>
            <a:ext cx="3459310" cy="3464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207" name="직사각형 9"/>
          <p:cNvSpPr txBox="1"/>
          <p:nvPr/>
        </p:nvSpPr>
        <p:spPr>
          <a:xfrm>
            <a:off x="9409514" y="2168431"/>
            <a:ext cx="1763425"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Positioning</a:t>
            </a:r>
          </a:p>
        </p:txBody>
      </p:sp>
      <p:sp>
        <p:nvSpPr>
          <p:cNvPr id="208" name="양쪽 대괄호 10"/>
          <p:cNvSpPr/>
          <p:nvPr/>
        </p:nvSpPr>
        <p:spPr>
          <a:xfrm>
            <a:off x="8535065" y="2430041"/>
            <a:ext cx="3459310" cy="3464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209" name="직사각형 11"/>
          <p:cNvSpPr txBox="1"/>
          <p:nvPr/>
        </p:nvSpPr>
        <p:spPr>
          <a:xfrm>
            <a:off x="-285584" y="2395977"/>
            <a:ext cx="4543788" cy="388115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400"/>
            </a:pPr>
            <a:r>
              <a:t> </a:t>
            </a:r>
          </a:p>
          <a:p>
            <a:pPr algn="ctr">
              <a:defRPr b="1" sz="2400"/>
            </a:pPr>
            <a:r>
              <a:t>친환경적인 소비자</a:t>
            </a:r>
          </a:p>
          <a:p>
            <a:pPr algn="ctr">
              <a:defRPr b="1" sz="2400"/>
            </a:pPr>
          </a:p>
          <a:p>
            <a:pPr algn="ctr">
              <a:defRPr b="1" sz="2400"/>
            </a:pPr>
            <a:r>
              <a:t>기술친화적인 </a:t>
            </a:r>
          </a:p>
          <a:p>
            <a:pPr algn="ctr">
              <a:defRPr b="1" sz="2400"/>
            </a:pPr>
            <a:r>
              <a:t>소비자</a:t>
            </a:r>
          </a:p>
          <a:p>
            <a:pPr algn="ctr">
              <a:defRPr b="1" sz="2400"/>
            </a:pPr>
          </a:p>
          <a:p>
            <a:pPr algn="ctr">
              <a:defRPr b="1" sz="2400"/>
            </a:pPr>
            <a:r>
              <a:t>엔트리급 </a:t>
            </a:r>
          </a:p>
          <a:p>
            <a:pPr algn="ctr">
              <a:defRPr b="1" sz="2400"/>
            </a:pPr>
            <a:r>
              <a:t>고급 자동차를</a:t>
            </a:r>
          </a:p>
          <a:p>
            <a:pPr algn="ctr">
              <a:defRPr b="1" sz="2400"/>
            </a:pPr>
            <a:r>
              <a:t> 찾는 소비자</a:t>
            </a:r>
          </a:p>
        </p:txBody>
      </p:sp>
      <p:sp>
        <p:nvSpPr>
          <p:cNvPr id="210" name="직사각형 12"/>
          <p:cNvSpPr txBox="1"/>
          <p:nvPr/>
        </p:nvSpPr>
        <p:spPr>
          <a:xfrm>
            <a:off x="5018816" y="3270651"/>
            <a:ext cx="2213422" cy="199696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20</a:t>
            </a:r>
            <a:r>
              <a:t>대 중반</a:t>
            </a:r>
            <a:r>
              <a:t>~</a:t>
            </a:r>
          </a:p>
          <a:p>
            <a:pPr algn="ctr">
              <a:defRPr b="1" sz="2400"/>
            </a:pPr>
            <a:r>
              <a:t>40</a:t>
            </a:r>
            <a:r>
              <a:t>대 초반 </a:t>
            </a:r>
            <a:r>
              <a:t>Y</a:t>
            </a:r>
            <a:r>
              <a:t>세대</a:t>
            </a:r>
          </a:p>
          <a:p>
            <a:pPr algn="ctr">
              <a:defRPr b="1" sz="2400"/>
            </a:pPr>
          </a:p>
          <a:p>
            <a:pPr algn="ctr">
              <a:defRPr b="1" sz="2400"/>
            </a:pPr>
            <a:r>
              <a:t>중산층 근로자</a:t>
            </a:r>
          </a:p>
        </p:txBody>
      </p:sp>
      <p:sp>
        <p:nvSpPr>
          <p:cNvPr id="211" name="직사각형 13"/>
          <p:cNvSpPr txBox="1"/>
          <p:nvPr/>
        </p:nvSpPr>
        <p:spPr>
          <a:xfrm>
            <a:off x="9311806" y="3684134"/>
            <a:ext cx="2034389" cy="87072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엔트리급 </a:t>
            </a:r>
          </a:p>
          <a:p>
            <a:pPr algn="ctr">
              <a:defRPr b="1" sz="2400"/>
            </a:pPr>
            <a:r>
              <a:t>고급 전기자동차</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감사합니다"/>
          <p:cNvSpPr txBox="1"/>
          <p:nvPr>
            <p:ph type="ctrTitle"/>
          </p:nvPr>
        </p:nvSpPr>
        <p:spPr>
          <a:prstGeom prst="rect">
            <a:avLst/>
          </a:prstGeom>
        </p:spPr>
        <p:txBody>
          <a:bodyPr/>
          <a:lstStyle/>
          <a:p>
            <a:pPr/>
            <a:r>
              <a:t>감사합니다</a:t>
            </a:r>
          </a:p>
        </p:txBody>
      </p:sp>
      <p:sp>
        <p:nvSpPr>
          <p:cNvPr id="216" name="본문"/>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7" name="Picture 3" descr="Picture 3"/>
          <p:cNvPicPr>
            <a:picLocks noChangeAspect="1"/>
          </p:cNvPicPr>
          <p:nvPr/>
        </p:nvPicPr>
        <p:blipFill>
          <a:blip r:embed="rId3">
            <a:extLst/>
          </a:blip>
          <a:stretch>
            <a:fillRect/>
          </a:stretch>
        </p:blipFill>
        <p:spPr>
          <a:xfrm>
            <a:off x="3276370" y="1749054"/>
            <a:ext cx="5639260" cy="4235823"/>
          </a:xfrm>
          <a:prstGeom prst="rect">
            <a:avLst/>
          </a:prstGeom>
          <a:ln w="12700">
            <a:miter lim="400000"/>
          </a:ln>
        </p:spPr>
      </p:pic>
      <p:sp>
        <p:nvSpPr>
          <p:cNvPr id="118" name="직사각형 5"/>
          <p:cNvSpPr txBox="1"/>
          <p:nvPr/>
        </p:nvSpPr>
        <p:spPr>
          <a:xfrm>
            <a:off x="645763" y="812419"/>
            <a:ext cx="3917492" cy="669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3600"/>
            </a:pPr>
            <a:r>
              <a:rPr>
                <a:latin typeface="HY견고딕"/>
                <a:ea typeface="HY견고딕"/>
                <a:cs typeface="HY견고딕"/>
                <a:sym typeface="HY견고딕"/>
              </a:rPr>
              <a:t>테슬라</a:t>
            </a:r>
            <a:r>
              <a:t> </a:t>
            </a:r>
            <a:r>
              <a:rPr>
                <a:latin typeface="HY견고딕"/>
                <a:ea typeface="HY견고딕"/>
                <a:cs typeface="HY견고딕"/>
                <a:sym typeface="HY견고딕"/>
              </a:rPr>
              <a:t>비즈니스 모델</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제목"/>
          <p:cNvSpPr txBox="1"/>
          <p:nvPr>
            <p:ph type="title"/>
          </p:nvPr>
        </p:nvSpPr>
        <p:spPr>
          <a:prstGeom prst="rect">
            <a:avLst/>
          </a:prstGeom>
        </p:spPr>
        <p:txBody>
          <a:bodyPr/>
          <a:lstStyle/>
          <a:p>
            <a:pPr/>
          </a:p>
        </p:txBody>
      </p:sp>
      <p:pic>
        <p:nvPicPr>
          <p:cNvPr id="123" name="2016080402232_0.jpg" descr="2016080402232_0.jpg"/>
          <p:cNvPicPr>
            <a:picLocks noChangeAspect="1"/>
          </p:cNvPicPr>
          <p:nvPr/>
        </p:nvPicPr>
        <p:blipFill>
          <a:blip r:embed="rId2">
            <a:extLst/>
          </a:blip>
          <a:stretch>
            <a:fillRect/>
          </a:stretch>
        </p:blipFill>
        <p:spPr>
          <a:xfrm>
            <a:off x="1033660" y="181774"/>
            <a:ext cx="10124632" cy="5478470"/>
          </a:xfrm>
          <a:prstGeom prst="rect">
            <a:avLst/>
          </a:prstGeom>
          <a:ln w="12700">
            <a:miter lim="400000"/>
          </a:ln>
        </p:spPr>
      </p:pic>
      <p:sp>
        <p:nvSpPr>
          <p:cNvPr id="124" name="[이코노미 조선] 차소현…"/>
          <p:cNvSpPr txBox="1"/>
          <p:nvPr/>
        </p:nvSpPr>
        <p:spPr>
          <a:xfrm>
            <a:off x="984821" y="5751829"/>
            <a:ext cx="8084714" cy="66624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[이코노미 조선] 차소현</a:t>
            </a:r>
          </a:p>
          <a:p>
            <a:pPr/>
            <a:r>
              <a:t>http://premium.chosun.com/site/data/html_dir/2016/08/04/2016080402310.html</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6" name="그림 3" descr="그림 3"/>
          <p:cNvPicPr>
            <a:picLocks noChangeAspect="1"/>
          </p:cNvPicPr>
          <p:nvPr/>
        </p:nvPicPr>
        <p:blipFill>
          <a:blip r:embed="rId2">
            <a:extLst/>
          </a:blip>
          <a:stretch>
            <a:fillRect/>
          </a:stretch>
        </p:blipFill>
        <p:spPr>
          <a:xfrm>
            <a:off x="2231190" y="772886"/>
            <a:ext cx="7392161" cy="55626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8" name="Picture 2" descr="Picture 2"/>
          <p:cNvPicPr>
            <a:picLocks noChangeAspect="1"/>
          </p:cNvPicPr>
          <p:nvPr/>
        </p:nvPicPr>
        <p:blipFill>
          <a:blip r:embed="rId3">
            <a:extLst/>
          </a:blip>
          <a:srcRect l="5310" t="4291" r="9702" b="34156"/>
          <a:stretch>
            <a:fillRect/>
          </a:stretch>
        </p:blipFill>
        <p:spPr>
          <a:xfrm>
            <a:off x="1620884" y="389105"/>
            <a:ext cx="4192775" cy="1809346"/>
          </a:xfrm>
          <a:prstGeom prst="rect">
            <a:avLst/>
          </a:prstGeom>
          <a:ln w="12700">
            <a:miter lim="400000"/>
          </a:ln>
        </p:spPr>
      </p:pic>
      <p:pic>
        <p:nvPicPr>
          <p:cNvPr id="129" name="Picture 4" descr="Picture 4"/>
          <p:cNvPicPr>
            <a:picLocks noChangeAspect="1"/>
          </p:cNvPicPr>
          <p:nvPr/>
        </p:nvPicPr>
        <p:blipFill>
          <a:blip r:embed="rId4">
            <a:extLst/>
          </a:blip>
          <a:srcRect l="12824" t="10801" r="17440" b="5812"/>
          <a:stretch>
            <a:fillRect/>
          </a:stretch>
        </p:blipFill>
        <p:spPr>
          <a:xfrm>
            <a:off x="1641934" y="2568101"/>
            <a:ext cx="4171725" cy="1973197"/>
          </a:xfrm>
          <a:prstGeom prst="rect">
            <a:avLst/>
          </a:prstGeom>
          <a:ln w="12700">
            <a:miter lim="400000"/>
          </a:ln>
        </p:spPr>
      </p:pic>
      <p:pic>
        <p:nvPicPr>
          <p:cNvPr id="130" name="Picture 6" descr="Picture 6"/>
          <p:cNvPicPr>
            <a:picLocks noChangeAspect="1"/>
          </p:cNvPicPr>
          <p:nvPr/>
        </p:nvPicPr>
        <p:blipFill>
          <a:blip r:embed="rId5">
            <a:extLst/>
          </a:blip>
          <a:srcRect l="15602" t="20054" r="15120" b="16264"/>
          <a:stretch>
            <a:fillRect/>
          </a:stretch>
        </p:blipFill>
        <p:spPr>
          <a:xfrm>
            <a:off x="1641933" y="4823400"/>
            <a:ext cx="4131409" cy="1848256"/>
          </a:xfrm>
          <a:prstGeom prst="rect">
            <a:avLst/>
          </a:prstGeom>
          <a:ln w="12700">
            <a:miter lim="400000"/>
          </a:ln>
        </p:spPr>
      </p:pic>
      <p:sp>
        <p:nvSpPr>
          <p:cNvPr id="131" name="직사각형 13"/>
          <p:cNvSpPr txBox="1"/>
          <p:nvPr/>
        </p:nvSpPr>
        <p:spPr>
          <a:xfrm>
            <a:off x="7220619" y="965667"/>
            <a:ext cx="1865671"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200"/>
            </a:lvl1pPr>
          </a:lstStyle>
          <a:p>
            <a:pPr/>
            <a:r>
              <a:t>Roadster</a:t>
            </a:r>
          </a:p>
        </p:txBody>
      </p:sp>
      <p:sp>
        <p:nvSpPr>
          <p:cNvPr id="132" name="직사각형 14"/>
          <p:cNvSpPr txBox="1"/>
          <p:nvPr/>
        </p:nvSpPr>
        <p:spPr>
          <a:xfrm>
            <a:off x="7220619" y="3172328"/>
            <a:ext cx="1662074"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200"/>
            </a:lvl1pPr>
          </a:lstStyle>
          <a:p>
            <a:pPr/>
            <a:r>
              <a:t>Model S</a:t>
            </a:r>
          </a:p>
        </p:txBody>
      </p:sp>
      <p:sp>
        <p:nvSpPr>
          <p:cNvPr id="133" name="직사각형 15"/>
          <p:cNvSpPr txBox="1"/>
          <p:nvPr/>
        </p:nvSpPr>
        <p:spPr>
          <a:xfrm>
            <a:off x="7220619" y="5378989"/>
            <a:ext cx="1617029" cy="574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200"/>
            </a:lvl1pPr>
          </a:lstStyle>
          <a:p>
            <a:pPr/>
            <a:r>
              <a:t>Model 3</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직사각형 3"/>
          <p:cNvSpPr txBox="1"/>
          <p:nvPr/>
        </p:nvSpPr>
        <p:spPr>
          <a:xfrm>
            <a:off x="645762" y="812419"/>
            <a:ext cx="3975509" cy="669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3600"/>
            </a:pPr>
            <a:r>
              <a:t>STP </a:t>
            </a:r>
            <a:r>
              <a:t>전략 </a:t>
            </a:r>
            <a:r>
              <a:t>_ STP란?</a:t>
            </a:r>
          </a:p>
        </p:txBody>
      </p:sp>
      <p:pic>
        <p:nvPicPr>
          <p:cNvPr id="138" name="이미지" descr="이미지"/>
          <p:cNvPicPr>
            <a:picLocks noChangeAspect="1"/>
          </p:cNvPicPr>
          <p:nvPr/>
        </p:nvPicPr>
        <p:blipFill>
          <a:blip r:embed="rId2">
            <a:extLst/>
          </a:blip>
          <a:stretch>
            <a:fillRect/>
          </a:stretch>
        </p:blipFill>
        <p:spPr>
          <a:xfrm>
            <a:off x="2032000" y="1382301"/>
            <a:ext cx="8128000" cy="1676401"/>
          </a:xfrm>
          <a:prstGeom prst="rect">
            <a:avLst/>
          </a:prstGeom>
          <a:ln w="12700">
            <a:miter lim="400000"/>
          </a:ln>
        </p:spPr>
      </p:pic>
      <p:sp>
        <p:nvSpPr>
          <p:cNvPr id="139" name="직사각형 4"/>
          <p:cNvSpPr txBox="1"/>
          <p:nvPr/>
        </p:nvSpPr>
        <p:spPr>
          <a:xfrm>
            <a:off x="1203254" y="2807489"/>
            <a:ext cx="1507084" cy="48108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시장 세분화</a:t>
            </a:r>
          </a:p>
        </p:txBody>
      </p:sp>
      <p:sp>
        <p:nvSpPr>
          <p:cNvPr id="140" name="양쪽 대괄호 5"/>
          <p:cNvSpPr/>
          <p:nvPr/>
        </p:nvSpPr>
        <p:spPr>
          <a:xfrm>
            <a:off x="227141" y="3090441"/>
            <a:ext cx="3459310" cy="3046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141" name="직사각형 7"/>
          <p:cNvSpPr txBox="1"/>
          <p:nvPr/>
        </p:nvSpPr>
        <p:spPr>
          <a:xfrm>
            <a:off x="5269002" y="2818160"/>
            <a:ext cx="1770736" cy="48108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목표시장 설정</a:t>
            </a:r>
          </a:p>
        </p:txBody>
      </p:sp>
      <p:sp>
        <p:nvSpPr>
          <p:cNvPr id="142" name="양쪽 대괄호 8"/>
          <p:cNvSpPr/>
          <p:nvPr/>
        </p:nvSpPr>
        <p:spPr>
          <a:xfrm>
            <a:off x="4366345" y="3090441"/>
            <a:ext cx="3459310" cy="3046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143" name="직사각형 9"/>
          <p:cNvSpPr txBox="1"/>
          <p:nvPr/>
        </p:nvSpPr>
        <p:spPr>
          <a:xfrm>
            <a:off x="9720108" y="2828831"/>
            <a:ext cx="1158749"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vl1pPr>
          </a:lstStyle>
          <a:p>
            <a:pPr/>
            <a:r>
              <a:t>포지셔닝</a:t>
            </a:r>
          </a:p>
        </p:txBody>
      </p:sp>
      <p:sp>
        <p:nvSpPr>
          <p:cNvPr id="144" name="양쪽 대괄호 10"/>
          <p:cNvSpPr/>
          <p:nvPr/>
        </p:nvSpPr>
        <p:spPr>
          <a:xfrm>
            <a:off x="8505549" y="3090441"/>
            <a:ext cx="3459310" cy="30462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600" y="21600"/>
                </a:moveTo>
                <a:cubicBezTo>
                  <a:pt x="1612" y="21600"/>
                  <a:pt x="0" y="19991"/>
                  <a:pt x="0" y="18006"/>
                </a:cubicBezTo>
                <a:lnTo>
                  <a:pt x="0" y="3594"/>
                </a:lnTo>
                <a:cubicBezTo>
                  <a:pt x="0" y="1609"/>
                  <a:pt x="1612" y="0"/>
                  <a:pt x="3600" y="0"/>
                </a:cubicBezTo>
                <a:moveTo>
                  <a:pt x="18000" y="0"/>
                </a:moveTo>
                <a:cubicBezTo>
                  <a:pt x="19988" y="0"/>
                  <a:pt x="21600" y="1609"/>
                  <a:pt x="21600" y="3594"/>
                </a:cubicBezTo>
                <a:lnTo>
                  <a:pt x="21600" y="18006"/>
                </a:lnTo>
                <a:cubicBezTo>
                  <a:pt x="21600" y="19991"/>
                  <a:pt x="19988" y="21600"/>
                  <a:pt x="18000" y="21600"/>
                </a:cubicBezTo>
              </a:path>
            </a:pathLst>
          </a:custGeom>
          <a:ln w="57150">
            <a:solidFill>
              <a:srgbClr val="C00000"/>
            </a:solidFill>
            <a:miter/>
          </a:ln>
        </p:spPr>
        <p:txBody>
          <a:bodyPr lIns="45719" rIns="45719" anchor="ctr"/>
          <a:lstStyle/>
          <a:p>
            <a:pPr algn="ctr"/>
          </a:p>
        </p:txBody>
      </p:sp>
      <p:sp>
        <p:nvSpPr>
          <p:cNvPr id="145" name="직사각형 12"/>
          <p:cNvSpPr txBox="1"/>
          <p:nvPr/>
        </p:nvSpPr>
        <p:spPr>
          <a:xfrm>
            <a:off x="5482455" y="3220224"/>
            <a:ext cx="1343830" cy="104141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000"/>
            </a:pPr>
            <a:r>
              <a:t>제품 역량</a:t>
            </a:r>
          </a:p>
          <a:p>
            <a:pPr algn="ctr">
              <a:defRPr b="1" sz="2000"/>
            </a:pPr>
            <a:r>
              <a:t>제품 이미지</a:t>
            </a:r>
          </a:p>
          <a:p>
            <a:pPr algn="ctr">
              <a:defRPr b="1" sz="2000"/>
            </a:pPr>
            <a:r>
              <a:t>…</a:t>
            </a:r>
          </a:p>
        </p:txBody>
      </p:sp>
      <p:sp>
        <p:nvSpPr>
          <p:cNvPr id="146" name="직사각형 13"/>
          <p:cNvSpPr txBox="1"/>
          <p:nvPr/>
        </p:nvSpPr>
        <p:spPr>
          <a:xfrm>
            <a:off x="9655829" y="3609866"/>
            <a:ext cx="1158749"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400"/>
            </a:lvl1pPr>
          </a:lstStyle>
          <a:p>
            <a:pPr/>
            <a:r>
              <a:t>잠재고객</a:t>
            </a:r>
          </a:p>
        </p:txBody>
      </p:sp>
      <p:sp>
        <p:nvSpPr>
          <p:cNvPr id="147" name="직사각형 16"/>
          <p:cNvSpPr txBox="1"/>
          <p:nvPr/>
        </p:nvSpPr>
        <p:spPr>
          <a:xfrm>
            <a:off x="1292739" y="3399232"/>
            <a:ext cx="1243432" cy="2669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성별</a:t>
            </a:r>
          </a:p>
          <a:p>
            <a:pPr algn="ctr">
              <a:defRPr b="1" sz="2400"/>
            </a:pPr>
            <a:r>
              <a:t>연령</a:t>
            </a:r>
          </a:p>
          <a:p>
            <a:pPr algn="ctr">
              <a:defRPr b="1" sz="2400"/>
            </a:pPr>
            <a:r>
              <a:t>소득수준</a:t>
            </a:r>
          </a:p>
          <a:p>
            <a:pPr algn="ctr">
              <a:defRPr b="1" sz="2400"/>
            </a:pPr>
            <a:r>
              <a:t>지역</a:t>
            </a:r>
          </a:p>
          <a:p>
            <a:pPr algn="ctr">
              <a:defRPr b="1" sz="2400"/>
            </a:pPr>
            <a:r>
              <a:t>소비성향</a:t>
            </a:r>
          </a:p>
          <a:p>
            <a:pPr algn="ctr">
              <a:defRPr b="1" sz="2400"/>
            </a:pPr>
            <a:r>
              <a:t>가치관</a:t>
            </a:r>
          </a:p>
          <a:p>
            <a:pPr algn="ctr">
              <a:defRPr b="1" sz="2400"/>
            </a:pPr>
            <a:r>
              <a:t>…</a:t>
            </a:r>
          </a:p>
        </p:txBody>
      </p:sp>
      <p:sp>
        <p:nvSpPr>
          <p:cNvPr id="148" name="직사각형 12"/>
          <p:cNvSpPr txBox="1"/>
          <p:nvPr/>
        </p:nvSpPr>
        <p:spPr>
          <a:xfrm>
            <a:off x="5424085" y="4423157"/>
            <a:ext cx="1343830" cy="197359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000"/>
            </a:pPr>
            <a:r>
              <a:t>효율성</a:t>
            </a:r>
          </a:p>
          <a:p>
            <a:pPr algn="ctr">
              <a:defRPr b="1" sz="2000"/>
            </a:pPr>
            <a:r>
              <a:t>적합성</a:t>
            </a:r>
          </a:p>
          <a:p>
            <a:pPr algn="ctr">
              <a:defRPr b="1" sz="2000"/>
            </a:pPr>
            <a:r>
              <a:t>성장 가능성</a:t>
            </a:r>
          </a:p>
          <a:p>
            <a:pPr algn="ctr">
              <a:defRPr b="1" sz="2000"/>
            </a:pPr>
            <a:r>
              <a:t>수익 범위</a:t>
            </a:r>
          </a:p>
          <a:p>
            <a:pPr algn="ctr">
              <a:defRPr b="1" sz="2000"/>
            </a:pPr>
            <a:r>
              <a:t>마케팅 비용</a:t>
            </a:r>
          </a:p>
          <a:p>
            <a:pPr algn="ctr">
              <a:defRPr b="1" sz="2000"/>
            </a:pPr>
            <a:r>
              <a:t>…</a:t>
            </a:r>
          </a:p>
        </p:txBody>
      </p:sp>
      <p:sp>
        <p:nvSpPr>
          <p:cNvPr id="149" name="직사각형 13"/>
          <p:cNvSpPr txBox="1"/>
          <p:nvPr/>
        </p:nvSpPr>
        <p:spPr>
          <a:xfrm>
            <a:off x="9065779" y="4283827"/>
            <a:ext cx="2467406" cy="160732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400"/>
            </a:pPr>
            <a:r>
              <a:t>제품 이미지 인식</a:t>
            </a:r>
          </a:p>
          <a:p>
            <a:pPr algn="ctr">
              <a:defRPr b="1" sz="2400"/>
            </a:pPr>
            <a:r>
              <a:t>차별화</a:t>
            </a:r>
          </a:p>
          <a:p>
            <a:pPr algn="ctr">
              <a:defRPr b="1" sz="2400"/>
            </a:pPr>
            <a:r>
              <a:t>제품의 위치 알리기</a:t>
            </a:r>
          </a:p>
          <a:p>
            <a:pPr algn="ctr">
              <a:defRPr b="1" sz="2400"/>
            </a:pPr>
            <a:r>
              <a: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직사각형 3"/>
          <p:cNvSpPr txBox="1"/>
          <p:nvPr/>
        </p:nvSpPr>
        <p:spPr>
          <a:xfrm>
            <a:off x="645762" y="812419"/>
            <a:ext cx="6721888" cy="669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a:lvl1pPr>
          </a:lstStyle>
          <a:p>
            <a:pPr/>
            <a:r>
              <a:t>어필 포인트: 하이엔드부터 진입했다!</a:t>
            </a:r>
          </a:p>
        </p:txBody>
      </p:sp>
      <p:pic>
        <p:nvPicPr>
          <p:cNvPr id="152" name="이미지" descr="이미지"/>
          <p:cNvPicPr>
            <a:picLocks noChangeAspect="1"/>
          </p:cNvPicPr>
          <p:nvPr/>
        </p:nvPicPr>
        <p:blipFill>
          <a:blip r:embed="rId2">
            <a:extLst/>
          </a:blip>
          <a:stretch>
            <a:fillRect/>
          </a:stretch>
        </p:blipFill>
        <p:spPr>
          <a:xfrm>
            <a:off x="804731" y="1475795"/>
            <a:ext cx="5004083" cy="3052491"/>
          </a:xfrm>
          <a:prstGeom prst="rect">
            <a:avLst/>
          </a:prstGeom>
          <a:ln w="12700">
            <a:miter lim="400000"/>
          </a:ln>
        </p:spPr>
      </p:pic>
      <p:sp>
        <p:nvSpPr>
          <p:cNvPr id="153" name="Tesla Roadster 2008"/>
          <p:cNvSpPr txBox="1"/>
          <p:nvPr/>
        </p:nvSpPr>
        <p:spPr>
          <a:xfrm>
            <a:off x="794321" y="4672330"/>
            <a:ext cx="2200943"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Tesla Roadster 2008</a:t>
            </a:r>
          </a:p>
        </p:txBody>
      </p:sp>
      <p:pic>
        <p:nvPicPr>
          <p:cNvPr id="154" name="이미지" descr="이미지"/>
          <p:cNvPicPr>
            <a:picLocks noChangeAspect="1"/>
          </p:cNvPicPr>
          <p:nvPr/>
        </p:nvPicPr>
        <p:blipFill>
          <a:blip r:embed="rId3">
            <a:extLst/>
          </a:blip>
          <a:stretch>
            <a:fillRect/>
          </a:stretch>
        </p:blipFill>
        <p:spPr>
          <a:xfrm>
            <a:off x="6138142" y="3359866"/>
            <a:ext cx="5418858" cy="3180634"/>
          </a:xfrm>
          <a:prstGeom prst="rect">
            <a:avLst/>
          </a:prstGeom>
          <a:ln w="12700">
            <a:miter lim="400000"/>
          </a:ln>
        </p:spPr>
      </p:pic>
      <p:sp>
        <p:nvSpPr>
          <p:cNvPr id="155" name="Tesla Roadster 2016"/>
          <p:cNvSpPr txBox="1"/>
          <p:nvPr/>
        </p:nvSpPr>
        <p:spPr>
          <a:xfrm>
            <a:off x="9316021" y="2816620"/>
            <a:ext cx="220094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Tesla Roadster 2016</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직사각형 3"/>
          <p:cNvSpPr txBox="1"/>
          <p:nvPr/>
        </p:nvSpPr>
        <p:spPr>
          <a:xfrm>
            <a:off x="645762" y="812419"/>
            <a:ext cx="4617473" cy="669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a:lvl1pPr>
          </a:lstStyle>
          <a:p>
            <a:pPr/>
            <a:r>
              <a:t>어필 포인트: 미래적이다!</a:t>
            </a:r>
          </a:p>
        </p:txBody>
      </p:sp>
      <p:pic>
        <p:nvPicPr>
          <p:cNvPr id="158" name="이미지" descr="이미지"/>
          <p:cNvPicPr>
            <a:picLocks noChangeAspect="1"/>
          </p:cNvPicPr>
          <p:nvPr/>
        </p:nvPicPr>
        <p:blipFill>
          <a:blip r:embed="rId2">
            <a:extLst/>
          </a:blip>
          <a:stretch>
            <a:fillRect/>
          </a:stretch>
        </p:blipFill>
        <p:spPr>
          <a:xfrm>
            <a:off x="736600" y="1473200"/>
            <a:ext cx="5110886" cy="2071254"/>
          </a:xfrm>
          <a:prstGeom prst="rect">
            <a:avLst/>
          </a:prstGeom>
          <a:ln w="12700">
            <a:miter lim="400000"/>
          </a:ln>
        </p:spPr>
      </p:pic>
      <p:pic>
        <p:nvPicPr>
          <p:cNvPr id="159" name="이미지" descr="이미지"/>
          <p:cNvPicPr>
            <a:picLocks noChangeAspect="1"/>
          </p:cNvPicPr>
          <p:nvPr/>
        </p:nvPicPr>
        <p:blipFill>
          <a:blip r:embed="rId3">
            <a:extLst/>
          </a:blip>
          <a:stretch>
            <a:fillRect/>
          </a:stretch>
        </p:blipFill>
        <p:spPr>
          <a:xfrm>
            <a:off x="6300220" y="3086730"/>
            <a:ext cx="4953990" cy="3301370"/>
          </a:xfrm>
          <a:prstGeom prst="rect">
            <a:avLst/>
          </a:prstGeom>
          <a:ln w="12700">
            <a:miter lim="400000"/>
          </a:ln>
        </p:spPr>
      </p:pic>
      <p:pic>
        <p:nvPicPr>
          <p:cNvPr id="160" name="이미지" descr="이미지"/>
          <p:cNvPicPr>
            <a:picLocks noChangeAspect="1"/>
          </p:cNvPicPr>
          <p:nvPr/>
        </p:nvPicPr>
        <p:blipFill>
          <a:blip r:embed="rId4">
            <a:extLst/>
          </a:blip>
          <a:stretch>
            <a:fillRect/>
          </a:stretch>
        </p:blipFill>
        <p:spPr>
          <a:xfrm>
            <a:off x="1659735" y="3982813"/>
            <a:ext cx="3674265" cy="2443387"/>
          </a:xfrm>
          <a:prstGeom prst="rect">
            <a:avLst/>
          </a:prstGeom>
          <a:ln w="12700">
            <a:miter lim="400000"/>
          </a:ln>
        </p:spPr>
      </p:pic>
      <p:pic>
        <p:nvPicPr>
          <p:cNvPr id="161" name="이미지" descr="이미지"/>
          <p:cNvPicPr>
            <a:picLocks noChangeAspect="1"/>
          </p:cNvPicPr>
          <p:nvPr/>
        </p:nvPicPr>
        <p:blipFill>
          <a:blip r:embed="rId5">
            <a:extLst/>
          </a:blip>
          <a:stretch>
            <a:fillRect/>
          </a:stretch>
        </p:blipFill>
        <p:spPr>
          <a:xfrm>
            <a:off x="6932433" y="663680"/>
            <a:ext cx="3105365" cy="207125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직사각형 3"/>
          <p:cNvSpPr txBox="1"/>
          <p:nvPr/>
        </p:nvSpPr>
        <p:spPr>
          <a:xfrm>
            <a:off x="645762" y="812419"/>
            <a:ext cx="5930932" cy="6695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a:lvl1pPr>
          </a:lstStyle>
          <a:p>
            <a:pPr/>
            <a:r>
              <a:t>어필 포인트: 친환경적인데 좋다!</a:t>
            </a:r>
          </a:p>
        </p:txBody>
      </p:sp>
      <p:pic>
        <p:nvPicPr>
          <p:cNvPr id="164" name="이미지" descr="이미지"/>
          <p:cNvPicPr>
            <a:picLocks noChangeAspect="1"/>
          </p:cNvPicPr>
          <p:nvPr/>
        </p:nvPicPr>
        <p:blipFill>
          <a:blip r:embed="rId2">
            <a:extLst/>
          </a:blip>
          <a:stretch>
            <a:fillRect/>
          </a:stretch>
        </p:blipFill>
        <p:spPr>
          <a:xfrm>
            <a:off x="617411" y="1422400"/>
            <a:ext cx="7782178" cy="4986103"/>
          </a:xfrm>
          <a:prstGeom prst="rect">
            <a:avLst/>
          </a:prstGeom>
          <a:ln w="12700">
            <a:miter lim="400000"/>
          </a:ln>
        </p:spPr>
      </p:pic>
      <p:pic>
        <p:nvPicPr>
          <p:cNvPr id="165" name="이미지" descr="이미지"/>
          <p:cNvPicPr>
            <a:picLocks noChangeAspect="1"/>
          </p:cNvPicPr>
          <p:nvPr/>
        </p:nvPicPr>
        <p:blipFill>
          <a:blip r:embed="rId3">
            <a:extLst/>
          </a:blip>
          <a:stretch>
            <a:fillRect/>
          </a:stretch>
        </p:blipFill>
        <p:spPr>
          <a:xfrm>
            <a:off x="8566652" y="4952582"/>
            <a:ext cx="2787148" cy="137963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테마">
      <a:majorFont>
        <a:latin typeface="Helvetica"/>
        <a:ea typeface="Helvetica"/>
        <a:cs typeface="Helvetica"/>
      </a:majorFont>
      <a:minorFont>
        <a:latin typeface="맑은 고딕"/>
        <a:ea typeface="맑은 고딕"/>
        <a:cs typeface="맑은 고딕"/>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테마">
  <a:themeElements>
    <a:clrScheme name="Office 테마">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테마">
      <a:majorFont>
        <a:latin typeface="Helvetica"/>
        <a:ea typeface="Helvetica"/>
        <a:cs typeface="Helvetica"/>
      </a:majorFont>
      <a:minorFont>
        <a:latin typeface="맑은 고딕"/>
        <a:ea typeface="맑은 고딕"/>
        <a:cs typeface="맑은 고딕"/>
      </a:minorFont>
    </a:fontScheme>
    <a:fmtScheme name="Office 테마">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맑은 고딕"/>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